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notesSlides/notesSlide3.xml" ContentType="application/vnd.openxmlformats-officedocument.presentationml.notesSlide+xml"/>
  <Override PartName="/ppt/media/audio4.bin" ContentType="audio/unknown"/>
  <Override PartName="/ppt/notesSlides/notesSlide4.xml" ContentType="application/vnd.openxmlformats-officedocument.presentationml.notesSlide+xml"/>
  <Override PartName="/ppt/media/audio5.bin" ContentType="audio/unknown"/>
  <Override PartName="/ppt/notesSlides/notesSlide5.xml" ContentType="application/vnd.openxmlformats-officedocument.presentationml.notesSlide+xml"/>
  <Override PartName="/ppt/media/audio6.bin" ContentType="audio/unknown"/>
  <Override PartName="/ppt/notesSlides/notesSlide6.xml" ContentType="application/vnd.openxmlformats-officedocument.presentationml.notesSlide+xml"/>
  <Override PartName="/ppt/media/audio7.bin" ContentType="audio/unknown"/>
  <Override PartName="/ppt/media/audio8.bin" ContentType="audio/unknown"/>
  <Override PartName="/ppt/media/audio9.bin" ContentType="audio/unknown"/>
  <Override PartName="/ppt/media/audio10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5C968-CB3A-A242-9419-F0A7002ABEE1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FA161-8AB1-9E48-914A-9B031936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4EBD-FD99-4A4C-BC30-43A66C8B05D3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06EB-5BD1-F04D-8CB4-498C4C75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9.bin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0.bin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7236596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Verbals</a:t>
            </a:r>
            <a:r>
              <a:rPr lang="en-US" sz="5400" b="1" dirty="0" smtClean="0">
                <a:latin typeface="Arial"/>
                <a:cs typeface="Arial"/>
              </a:rPr>
              <a:t> </a:t>
            </a:r>
            <a:endParaRPr lang="en-US" sz="5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6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Verbals</a:t>
            </a:r>
            <a:r>
              <a:rPr lang="en-US" b="1" dirty="0" smtClean="0"/>
              <a:t> act</a:t>
            </a:r>
            <a:r>
              <a:rPr lang="en-US" dirty="0" smtClean="0"/>
              <a:t> as </a:t>
            </a:r>
            <a:r>
              <a:rPr lang="en-US" b="1" dirty="0" smtClean="0">
                <a:solidFill>
                  <a:srgbClr val="BFBFBF"/>
                </a:solidFill>
              </a:rPr>
              <a:t>nouns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000090"/>
                </a:solidFill>
              </a:rPr>
              <a:t>adjectives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Participles</a:t>
            </a:r>
            <a:r>
              <a:rPr lang="en-US" b="1" dirty="0" smtClean="0"/>
              <a:t> </a:t>
            </a:r>
            <a:r>
              <a:rPr lang="en-US" dirty="0" smtClean="0"/>
              <a:t>act as </a:t>
            </a:r>
            <a:r>
              <a:rPr lang="en-US" b="1" dirty="0" smtClean="0">
                <a:solidFill>
                  <a:srgbClr val="000090"/>
                </a:solidFill>
              </a:rPr>
              <a:t>adjectives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60000"/>
              </a:lnSpc>
              <a:buNone/>
            </a:pPr>
            <a:r>
              <a:rPr lang="en-US" dirty="0"/>
              <a:t>	</a:t>
            </a:r>
            <a:r>
              <a:rPr lang="en-US" sz="2800" b="1" dirty="0" smtClean="0"/>
              <a:t>-</a:t>
            </a:r>
            <a:r>
              <a:rPr lang="en-US" sz="2800" b="1" i="1" dirty="0" err="1" smtClean="0"/>
              <a:t>ed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or </a:t>
            </a:r>
            <a:r>
              <a:rPr lang="en-US" sz="2800" b="1" i="1" dirty="0" smtClean="0"/>
              <a:t>-</a:t>
            </a:r>
            <a:r>
              <a:rPr lang="en-US" sz="2800" b="1" i="1" dirty="0" err="1" smtClean="0"/>
              <a:t>ing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verbs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Gerunds</a:t>
            </a:r>
            <a:r>
              <a:rPr lang="en-US" b="1" dirty="0" smtClean="0"/>
              <a:t> </a:t>
            </a:r>
            <a:r>
              <a:rPr lang="en-US" dirty="0" smtClean="0"/>
              <a:t>act as </a:t>
            </a:r>
            <a:r>
              <a:rPr lang="en-US" b="1" dirty="0">
                <a:solidFill>
                  <a:srgbClr val="BFBFBF"/>
                </a:solidFill>
              </a:rPr>
              <a:t>nouns</a:t>
            </a:r>
            <a:r>
              <a:rPr lang="en-US" dirty="0" smtClean="0"/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3000" b="1" dirty="0" smtClean="0"/>
              <a:t>	-</a:t>
            </a:r>
            <a:r>
              <a:rPr lang="en-US" sz="3000" b="1" i="1" dirty="0" err="1" smtClean="0"/>
              <a:t>ing</a:t>
            </a:r>
            <a:r>
              <a:rPr lang="en-US" sz="3000" b="1" i="1" dirty="0" smtClean="0"/>
              <a:t> </a:t>
            </a:r>
            <a:r>
              <a:rPr lang="en-US" sz="3000" b="1" dirty="0" smtClean="0"/>
              <a:t>verbs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Infinitives </a:t>
            </a:r>
            <a:r>
              <a:rPr lang="en-US" dirty="0" smtClean="0"/>
              <a:t>usually act as </a:t>
            </a:r>
            <a:r>
              <a:rPr lang="en-US" b="1" dirty="0" smtClean="0">
                <a:solidFill>
                  <a:srgbClr val="BFBFBF"/>
                </a:solidFill>
              </a:rPr>
              <a:t>nouns</a:t>
            </a:r>
            <a:r>
              <a:rPr lang="en-US" b="1" dirty="0" smtClean="0"/>
              <a:t>.</a:t>
            </a:r>
            <a:endParaRPr lang="en-US" b="1" dirty="0"/>
          </a:p>
          <a:p>
            <a:pPr marL="0" indent="0">
              <a:lnSpc>
                <a:spcPct val="50000"/>
              </a:lnSpc>
              <a:buNone/>
            </a:pPr>
            <a:r>
              <a:rPr lang="en-US" sz="3000" b="1" i="1" dirty="0" smtClean="0"/>
              <a:t>	to </a:t>
            </a:r>
            <a:r>
              <a:rPr lang="en-US" sz="3000" b="1" dirty="0" smtClean="0"/>
              <a:t>and a verb</a:t>
            </a:r>
          </a:p>
        </p:txBody>
      </p:sp>
    </p:spTree>
    <p:extLst>
      <p:ext uri="{BB962C8B-B14F-4D97-AF65-F5344CB8AC3E}">
        <p14:creationId xmlns:p14="http://schemas.microsoft.com/office/powerpoint/2010/main" val="40128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ys-playing-baseb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04" y="4271818"/>
            <a:ext cx="4294395" cy="2586180"/>
          </a:xfrm>
          <a:prstGeom prst="rect">
            <a:avLst/>
          </a:prstGeom>
        </p:spPr>
      </p:pic>
      <p:pic>
        <p:nvPicPr>
          <p:cNvPr id="8" name="Picture 7" descr="girl-listening-to-musi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30" y="1962727"/>
            <a:ext cx="3035069" cy="4895272"/>
          </a:xfrm>
          <a:prstGeom prst="rect">
            <a:avLst/>
          </a:prstGeom>
        </p:spPr>
      </p:pic>
      <p:pic>
        <p:nvPicPr>
          <p:cNvPr id="4" name="Picture 3" descr="nerdy-guy-eating-cooki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26" y="1962727"/>
            <a:ext cx="1658273" cy="4693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Verbals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373"/>
            <a:ext cx="8229600" cy="5679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Verbs acting as other parts of speech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Examples</a:t>
            </a:r>
          </a:p>
          <a:p>
            <a:pPr marL="0" indent="0">
              <a:buNone/>
            </a:pPr>
            <a:endParaRPr lang="en-US" sz="9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900" b="1" dirty="0" smtClean="0">
              <a:latin typeface="Arial"/>
              <a:cs typeface="Arial"/>
            </a:endParaRPr>
          </a:p>
          <a:p>
            <a:r>
              <a:rPr lang="en-US" i="1" dirty="0" smtClean="0">
                <a:latin typeface="Arial"/>
                <a:cs typeface="Arial"/>
              </a:rPr>
              <a:t> Milton </a:t>
            </a:r>
            <a:r>
              <a:rPr lang="en-US" i="1" dirty="0" smtClean="0">
                <a:latin typeface="Arial"/>
                <a:cs typeface="Arial"/>
              </a:rPr>
              <a:t>wanted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to eat</a:t>
            </a:r>
            <a:r>
              <a:rPr lang="en-US" i="1" dirty="0" smtClean="0">
                <a:latin typeface="Arial"/>
                <a:cs typeface="Arial"/>
              </a:rPr>
              <a:t> cookies.</a:t>
            </a:r>
          </a:p>
          <a:p>
            <a:r>
              <a:rPr lang="en-US" b="1" i="1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Listening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to music makes</a:t>
            </a:r>
            <a:br>
              <a:rPr lang="en-US" i="1" dirty="0" smtClean="0">
                <a:latin typeface="Arial"/>
                <a:cs typeface="Arial"/>
              </a:rPr>
            </a:br>
            <a:r>
              <a:rPr lang="en-US" i="1" dirty="0" smtClean="0">
                <a:latin typeface="Arial"/>
                <a:cs typeface="Arial"/>
              </a:rPr>
              <a:t> me happy. </a:t>
            </a:r>
          </a:p>
          <a:p>
            <a:r>
              <a:rPr lang="en-US" i="1" dirty="0" smtClean="0">
                <a:latin typeface="Arial"/>
                <a:cs typeface="Arial"/>
              </a:rPr>
              <a:t>The boys played for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a </a:t>
            </a:r>
            <a:br>
              <a:rPr lang="en-US" i="1" dirty="0" smtClean="0">
                <a:latin typeface="Arial"/>
                <a:cs typeface="Arial"/>
              </a:rPr>
            </a:b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cheering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crowd in their</a:t>
            </a:r>
            <a:br>
              <a:rPr lang="en-US" i="1" dirty="0" smtClean="0">
                <a:latin typeface="Arial"/>
                <a:cs typeface="Arial"/>
              </a:rPr>
            </a:br>
            <a:r>
              <a:rPr lang="en-US" i="1" dirty="0" smtClean="0">
                <a:latin typeface="Arial"/>
                <a:cs typeface="Arial"/>
              </a:rPr>
              <a:t>minds.</a:t>
            </a:r>
          </a:p>
          <a:p>
            <a:endParaRPr lang="en-US" i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6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rd-girl-03-milton-wanted-to-eat-cook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ol-girl-01-listening-to-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nzo-04-cheering-crowd-in-their-min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ball-play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18" y="1685636"/>
            <a:ext cx="2012501" cy="4895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Gerunds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374"/>
            <a:ext cx="8229600" cy="204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ing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verb </a:t>
            </a:r>
            <a:r>
              <a:rPr lang="en-US" b="1" dirty="0" smtClean="0">
                <a:latin typeface="Arial"/>
                <a:cs typeface="Arial"/>
              </a:rPr>
              <a:t>acting as a </a:t>
            </a:r>
            <a:r>
              <a:rPr lang="en-US" b="1" dirty="0" smtClean="0">
                <a:solidFill>
                  <a:srgbClr val="BFBFBF"/>
                </a:solidFill>
                <a:latin typeface="Arial"/>
                <a:cs typeface="Arial"/>
              </a:rPr>
              <a:t>noun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78910"/>
            <a:ext cx="8229600" cy="330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i="1" dirty="0" smtClean="0">
                <a:latin typeface="Arial"/>
                <a:cs typeface="Arial"/>
              </a:rPr>
              <a:t>Kelvin loves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play</a:t>
            </a:r>
            <a:r>
              <a:rPr lang="en-US" b="1" i="1" dirty="0" smtClean="0">
                <a:solidFill>
                  <a:srgbClr val="BFBFBF"/>
                </a:solidFill>
                <a:latin typeface="Arial"/>
                <a:cs typeface="Arial"/>
              </a:rPr>
              <a:t>ing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 baseball</a:t>
            </a:r>
            <a:r>
              <a:rPr lang="en-US" b="1" i="1" dirty="0" smtClean="0">
                <a:latin typeface="Arial"/>
                <a:cs typeface="Arial"/>
              </a:rPr>
              <a:t>. </a:t>
            </a:r>
          </a:p>
          <a:p>
            <a:pPr marL="0" indent="0">
              <a:buFont typeface="Arial"/>
              <a:buNone/>
            </a:pPr>
            <a:endParaRPr lang="en-US" b="1" i="1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Arial"/>
                <a:cs typeface="Arial"/>
              </a:rPr>
              <a:t>What is the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action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in this sentence?</a:t>
            </a:r>
          </a:p>
        </p:txBody>
      </p:sp>
    </p:spTree>
    <p:extLst>
      <p:ext uri="{BB962C8B-B14F-4D97-AF65-F5344CB8AC3E}">
        <p14:creationId xmlns:p14="http://schemas.microsoft.com/office/powerpoint/2010/main" val="11690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rts-announcer-04-kelvin-loves-base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livery-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97" y="3772060"/>
            <a:ext cx="4339602" cy="3085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Infinitives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8374"/>
            <a:ext cx="8437419" cy="2042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 </a:t>
            </a:r>
            <a:r>
              <a:rPr lang="en-US" b="1" dirty="0" smtClean="0">
                <a:latin typeface="Arial"/>
                <a:cs typeface="Arial"/>
              </a:rPr>
              <a:t>and a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verb</a:t>
            </a:r>
            <a:r>
              <a:rPr lang="en-US" b="1" dirty="0" smtClean="0">
                <a:latin typeface="Arial"/>
                <a:cs typeface="Arial"/>
              </a:rPr>
              <a:t> acting as a noun or adjective.</a:t>
            </a:r>
            <a:endParaRPr lang="en-US" b="1" dirty="0" smtClean="0">
              <a:solidFill>
                <a:srgbClr val="BFBFB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036754"/>
            <a:ext cx="8229600" cy="354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i="1" dirty="0" smtClean="0">
                <a:latin typeface="Arial"/>
                <a:cs typeface="Arial"/>
              </a:rPr>
              <a:t>The delivery man was waiting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to drop </a:t>
            </a:r>
            <a:r>
              <a:rPr lang="en-US" b="1" i="1" dirty="0" smtClean="0">
                <a:latin typeface="Arial"/>
                <a:cs typeface="Arial"/>
              </a:rPr>
              <a:t>off the package.</a:t>
            </a:r>
          </a:p>
          <a:p>
            <a:pPr marL="0" indent="0">
              <a:buFont typeface="Arial"/>
              <a:buNone/>
            </a:pPr>
            <a:endParaRPr lang="en-US" b="1" i="1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Arial"/>
                <a:cs typeface="Arial"/>
              </a:rPr>
              <a:t>What is the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action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in this sentence?</a:t>
            </a:r>
          </a:p>
        </p:txBody>
      </p:sp>
    </p:spTree>
    <p:extLst>
      <p:ext uri="{BB962C8B-B14F-4D97-AF65-F5344CB8AC3E}">
        <p14:creationId xmlns:p14="http://schemas.microsoft.com/office/powerpoint/2010/main" val="41995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rd-girl-04-drop-off-the-pack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ying-chi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20" y="2337378"/>
            <a:ext cx="3897780" cy="4520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Participle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8374"/>
            <a:ext cx="8437419" cy="204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 -</a:t>
            </a:r>
            <a:r>
              <a:rPr lang="en-US" b="1" i="1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ing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or -</a:t>
            </a:r>
            <a:r>
              <a:rPr lang="en-US" b="1" i="1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ed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verb</a:t>
            </a:r>
            <a:r>
              <a:rPr lang="en-US" b="1" dirty="0" smtClean="0">
                <a:latin typeface="Arial"/>
                <a:cs typeface="Arial"/>
              </a:rPr>
              <a:t> acting as an adjective.</a:t>
            </a:r>
            <a:endParaRPr lang="en-US" b="1" dirty="0" smtClean="0">
              <a:solidFill>
                <a:srgbClr val="BFBFB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036754"/>
            <a:ext cx="8229600" cy="354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i="1" dirty="0" smtClean="0">
                <a:latin typeface="Arial"/>
                <a:cs typeface="Arial"/>
              </a:rPr>
              <a:t>The baby,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tired</a:t>
            </a:r>
            <a:r>
              <a:rPr lang="en-US" b="1" i="1" dirty="0" smtClean="0">
                <a:latin typeface="Arial"/>
                <a:cs typeface="Arial"/>
              </a:rPr>
              <a:t> from a long</a:t>
            </a:r>
            <a:br>
              <a:rPr lang="en-US" b="1" i="1" dirty="0" smtClean="0">
                <a:latin typeface="Arial"/>
                <a:cs typeface="Arial"/>
              </a:rPr>
            </a:br>
            <a:r>
              <a:rPr lang="en-US" b="1" i="1" dirty="0" smtClean="0">
                <a:latin typeface="Arial"/>
                <a:cs typeface="Arial"/>
              </a:rPr>
              <a:t>day of play, cried without</a:t>
            </a:r>
            <a:br>
              <a:rPr lang="en-US" b="1" i="1" dirty="0" smtClean="0">
                <a:latin typeface="Arial"/>
                <a:cs typeface="Arial"/>
              </a:rPr>
            </a:br>
            <a:r>
              <a:rPr lang="en-US" b="1" i="1" dirty="0" smtClean="0">
                <a:latin typeface="Arial"/>
                <a:cs typeface="Arial"/>
              </a:rPr>
              <a:t>end.</a:t>
            </a:r>
          </a:p>
          <a:p>
            <a:pPr marL="0" indent="0">
              <a:buFont typeface="Arial"/>
              <a:buNone/>
            </a:pPr>
            <a:endParaRPr lang="en-US" b="1" i="1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Arial"/>
                <a:cs typeface="Arial"/>
              </a:rPr>
              <a:t>What is the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action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in this sentence?</a:t>
            </a:r>
          </a:p>
        </p:txBody>
      </p:sp>
    </p:spTree>
    <p:extLst>
      <p:ext uri="{BB962C8B-B14F-4D97-AF65-F5344CB8AC3E}">
        <p14:creationId xmlns:p14="http://schemas.microsoft.com/office/powerpoint/2010/main" val="17322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female-05-baby-cried-without-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ball-player-with-drin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60" y="1858860"/>
            <a:ext cx="2651090" cy="4869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Arial"/>
                <a:cs typeface="Arial"/>
              </a:rPr>
              <a:t>The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Dangling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Participle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8373"/>
            <a:ext cx="8437419" cy="5549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Starting a sentence with a participle that does not refer to the subject.</a:t>
            </a:r>
          </a:p>
          <a:p>
            <a:pPr marL="0" indent="0">
              <a:buNone/>
            </a:pPr>
            <a:endParaRPr lang="en-US" sz="8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Arial"/>
                <a:cs typeface="Arial"/>
              </a:rPr>
              <a:t>Avoid</a:t>
            </a:r>
            <a:r>
              <a:rPr lang="en-US" sz="3400" b="1" dirty="0" smtClean="0">
                <a:latin typeface="Arial"/>
                <a:cs typeface="Arial"/>
              </a:rPr>
              <a:t> These!</a:t>
            </a:r>
          </a:p>
          <a:p>
            <a:pPr marL="0" indent="0">
              <a:buNone/>
            </a:pPr>
            <a:endParaRPr lang="en-US" sz="8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8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</a:t>
            </a:r>
          </a:p>
          <a:p>
            <a:pPr marL="0" indent="0">
              <a:buNone/>
            </a:pPr>
            <a:endParaRPr lang="en-US" sz="8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Steaming from the heat</a:t>
            </a:r>
            <a:r>
              <a:rPr lang="en-US" b="1" dirty="0" smtClean="0">
                <a:latin typeface="Arial"/>
                <a:cs typeface="Arial"/>
              </a:rPr>
              <a:t>, the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baseball player carefully sipped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his hot cocoa.</a:t>
            </a:r>
          </a:p>
          <a:p>
            <a:pPr marL="0" indent="0">
              <a:buNone/>
            </a:pPr>
            <a:endParaRPr lang="en-US" sz="16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What is this sentence actually saying?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9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rts-announcer-05-steaming-from-the-h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cker-gi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2" y="2889516"/>
            <a:ext cx="3095417" cy="3968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Verbals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891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Polly was playing for a screaming crowd.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What</a:t>
            </a:r>
            <a:r>
              <a:rPr lang="en-US" sz="2800" dirty="0"/>
              <a:t> </a:t>
            </a:r>
            <a:r>
              <a:rPr lang="en-US" sz="2800" b="1" dirty="0"/>
              <a:t>is the </a:t>
            </a:r>
            <a:r>
              <a:rPr lang="en-US" sz="2800" b="1" dirty="0" smtClean="0">
                <a:solidFill>
                  <a:srgbClr val="FF0000"/>
                </a:solidFill>
              </a:rPr>
              <a:t>verbal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in the </a:t>
            </a:r>
            <a:r>
              <a:rPr lang="en-US" sz="2800" dirty="0" smtClean="0"/>
              <a:t>above</a:t>
            </a:r>
            <a:br>
              <a:rPr lang="en-US" sz="2800" dirty="0" smtClean="0"/>
            </a:br>
            <a:r>
              <a:rPr lang="en-US" sz="2800" dirty="0" smtClean="0"/>
              <a:t>sentence </a:t>
            </a:r>
            <a:r>
              <a:rPr lang="en-US" sz="2800" b="1" dirty="0" smtClean="0"/>
              <a:t>and</a:t>
            </a:r>
            <a:r>
              <a:rPr lang="en-US" sz="2800" dirty="0" smtClean="0"/>
              <a:t> </a:t>
            </a:r>
            <a:r>
              <a:rPr lang="en-US" sz="2800" b="1" dirty="0" smtClean="0"/>
              <a:t>what</a:t>
            </a:r>
            <a:r>
              <a:rPr lang="en-US" sz="2800" dirty="0" smtClean="0"/>
              <a:t> </a:t>
            </a:r>
            <a:r>
              <a:rPr lang="en-US" sz="2800" b="1" dirty="0" smtClean="0"/>
              <a:t>type</a:t>
            </a:r>
            <a:r>
              <a:rPr lang="en-US" sz="2800" dirty="0" smtClean="0"/>
              <a:t> </a:t>
            </a:r>
            <a:r>
              <a:rPr lang="en-US" sz="2800" b="1" dirty="0" smtClean="0"/>
              <a:t>of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verbal</a:t>
            </a:r>
            <a:r>
              <a:rPr lang="en-US" sz="2800" dirty="0" smtClean="0"/>
              <a:t> is it?</a:t>
            </a:r>
            <a:endParaRPr lang="en-US" sz="2800" dirty="0"/>
          </a:p>
          <a:p>
            <a:pPr marL="0" indent="0">
              <a:buNone/>
            </a:pPr>
            <a:endParaRPr lang="en-US" sz="1500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screaming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FBFBF"/>
                </a:solidFill>
              </a:rPr>
              <a:t>Participle</a:t>
            </a:r>
            <a:r>
              <a:rPr lang="en-US" b="1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verb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acting as adjective)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15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ol-girl-02-playing-for-a-screaming-crow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rk-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63" y="2208547"/>
            <a:ext cx="3781555" cy="4649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Verbals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891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Shark Man wanted to fight a surfer.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What</a:t>
            </a:r>
            <a:r>
              <a:rPr lang="en-US" sz="2800" dirty="0"/>
              <a:t> </a:t>
            </a:r>
            <a:r>
              <a:rPr lang="en-US" sz="2800" b="1" dirty="0"/>
              <a:t>is the </a:t>
            </a:r>
            <a:r>
              <a:rPr lang="en-US" sz="2800" b="1" dirty="0" smtClean="0">
                <a:solidFill>
                  <a:srgbClr val="FF0000"/>
                </a:solidFill>
              </a:rPr>
              <a:t>verbal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in the </a:t>
            </a:r>
            <a:r>
              <a:rPr lang="en-US" sz="2800" dirty="0" smtClean="0"/>
              <a:t>above</a:t>
            </a:r>
            <a:br>
              <a:rPr lang="en-US" sz="2800" dirty="0" smtClean="0"/>
            </a:br>
            <a:r>
              <a:rPr lang="en-US" sz="2800" dirty="0" smtClean="0"/>
              <a:t>sentence </a:t>
            </a:r>
            <a:r>
              <a:rPr lang="en-US" sz="2800" b="1" dirty="0" smtClean="0"/>
              <a:t>and</a:t>
            </a:r>
            <a:r>
              <a:rPr lang="en-US" sz="2800" dirty="0" smtClean="0"/>
              <a:t> </a:t>
            </a:r>
            <a:r>
              <a:rPr lang="en-US" sz="2800" b="1" dirty="0" smtClean="0"/>
              <a:t>what</a:t>
            </a:r>
            <a:r>
              <a:rPr lang="en-US" sz="2800" dirty="0" smtClean="0"/>
              <a:t> </a:t>
            </a:r>
            <a:r>
              <a:rPr lang="en-US" sz="2800" b="1" dirty="0" smtClean="0"/>
              <a:t>type</a:t>
            </a:r>
            <a:r>
              <a:rPr lang="en-US" sz="2800" dirty="0" smtClean="0"/>
              <a:t> </a:t>
            </a:r>
            <a:r>
              <a:rPr lang="en-US" sz="2800" b="1" dirty="0" smtClean="0"/>
              <a:t>of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verbal</a:t>
            </a:r>
            <a:r>
              <a:rPr lang="en-US" sz="2800" dirty="0" smtClean="0"/>
              <a:t> is it?</a:t>
            </a:r>
            <a:endParaRPr lang="en-US" sz="2800" dirty="0"/>
          </a:p>
          <a:p>
            <a:pPr marL="0" indent="0">
              <a:buNone/>
            </a:pPr>
            <a:endParaRPr lang="en-US" sz="1500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to fight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FBFBF"/>
                </a:solidFill>
              </a:rPr>
              <a:t>Infinitive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verb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with </a:t>
            </a:r>
            <a:r>
              <a:rPr lang="en-US" sz="2800" i="1" dirty="0" smtClean="0"/>
              <a:t>to </a:t>
            </a:r>
            <a:r>
              <a:rPr lang="en-US" sz="2800" dirty="0" smtClean="0"/>
              <a:t>acting</a:t>
            </a:r>
            <a:br>
              <a:rPr lang="en-US" sz="2800" dirty="0" smtClean="0"/>
            </a:br>
            <a:r>
              <a:rPr lang="en-US" sz="2800" dirty="0" smtClean="0"/>
              <a:t> as a </a:t>
            </a:r>
            <a:r>
              <a:rPr lang="en-US" sz="2800" b="1" dirty="0" smtClean="0"/>
              <a:t>noun</a:t>
            </a:r>
            <a:r>
              <a:rPr lang="en-US" sz="2800" dirty="0" smtClean="0"/>
              <a:t> or adjective)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441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per-narrator-04-shark-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mer-with-co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98" y="2355784"/>
            <a:ext cx="2331820" cy="4354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Verbals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891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Harvesting corn sure cheers up Farmer Brown.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What</a:t>
            </a:r>
            <a:r>
              <a:rPr lang="en-US" sz="2800" dirty="0"/>
              <a:t> </a:t>
            </a:r>
            <a:r>
              <a:rPr lang="en-US" sz="2800" b="1" dirty="0"/>
              <a:t>is the </a:t>
            </a:r>
            <a:r>
              <a:rPr lang="en-US" sz="2800" b="1" dirty="0" smtClean="0">
                <a:solidFill>
                  <a:srgbClr val="FF0000"/>
                </a:solidFill>
              </a:rPr>
              <a:t>verbal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in the </a:t>
            </a:r>
            <a:r>
              <a:rPr lang="en-US" sz="2800" dirty="0" smtClean="0"/>
              <a:t>above</a:t>
            </a:r>
            <a:br>
              <a:rPr lang="en-US" sz="2800" dirty="0" smtClean="0"/>
            </a:br>
            <a:r>
              <a:rPr lang="en-US" sz="2800" dirty="0" smtClean="0"/>
              <a:t>sentence </a:t>
            </a:r>
            <a:r>
              <a:rPr lang="en-US" sz="2800" b="1" dirty="0" smtClean="0"/>
              <a:t>and</a:t>
            </a:r>
            <a:r>
              <a:rPr lang="en-US" sz="2800" dirty="0" smtClean="0"/>
              <a:t> </a:t>
            </a:r>
            <a:r>
              <a:rPr lang="en-US" sz="2800" b="1" dirty="0" smtClean="0"/>
              <a:t>what</a:t>
            </a:r>
            <a:r>
              <a:rPr lang="en-US" sz="2800" dirty="0" smtClean="0"/>
              <a:t> </a:t>
            </a:r>
            <a:r>
              <a:rPr lang="en-US" sz="2800" b="1" dirty="0" smtClean="0"/>
              <a:t>type</a:t>
            </a:r>
            <a:r>
              <a:rPr lang="en-US" sz="2800" dirty="0" smtClean="0"/>
              <a:t> </a:t>
            </a:r>
            <a:r>
              <a:rPr lang="en-US" sz="2800" b="1" dirty="0" smtClean="0"/>
              <a:t>of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verbal</a:t>
            </a:r>
            <a:r>
              <a:rPr lang="en-US" sz="2800" dirty="0" smtClean="0"/>
              <a:t> is it?</a:t>
            </a:r>
            <a:endParaRPr lang="en-US" sz="2800" dirty="0"/>
          </a:p>
          <a:p>
            <a:pPr marL="0" indent="0">
              <a:buNone/>
            </a:pPr>
            <a:endParaRPr lang="en-US" sz="1500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Harvesting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FBFBF"/>
                </a:solidFill>
              </a:rPr>
              <a:t>Gerund</a:t>
            </a:r>
            <a:r>
              <a:rPr lang="en-US" b="1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smtClean="0"/>
              <a:t>-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ing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verb </a:t>
            </a:r>
            <a:r>
              <a:rPr lang="en-US" sz="2800" b="1" dirty="0" smtClean="0"/>
              <a:t>acting as a </a:t>
            </a:r>
            <a:r>
              <a:rPr lang="en-US" sz="2800" b="1" dirty="0" smtClean="0">
                <a:solidFill>
                  <a:srgbClr val="BFBFBF"/>
                </a:solidFill>
              </a:rPr>
              <a:t>noun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526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ern-girl-01-harvestin-c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3816</TotalTime>
  <Words>197</Words>
  <Application>Microsoft Macintosh PowerPoint</Application>
  <PresentationFormat>On-screen Show (4:3)</PresentationFormat>
  <Paragraphs>77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erw</vt:lpstr>
      <vt:lpstr>Verbals </vt:lpstr>
      <vt:lpstr>Verbals</vt:lpstr>
      <vt:lpstr>Gerunds</vt:lpstr>
      <vt:lpstr>Infinitives</vt:lpstr>
      <vt:lpstr>Participle</vt:lpstr>
      <vt:lpstr>The Dangling Participle</vt:lpstr>
      <vt:lpstr>More Examples of Verbals</vt:lpstr>
      <vt:lpstr>More Examples of Verbals</vt:lpstr>
      <vt:lpstr>More Examples of Verbals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Verbals </dc:title>
  <dc:creator>Don Morton</dc:creator>
  <cp:lastModifiedBy>Don Morton</cp:lastModifiedBy>
  <cp:revision>27</cp:revision>
  <dcterms:created xsi:type="dcterms:W3CDTF">2015-09-17T16:33:42Z</dcterms:created>
  <dcterms:modified xsi:type="dcterms:W3CDTF">2015-10-30T14:45:09Z</dcterms:modified>
</cp:coreProperties>
</file>